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4"/>
  </p:notesMasterIdLst>
  <p:sldIdLst>
    <p:sldId id="274" r:id="rId6"/>
    <p:sldId id="276" r:id="rId7"/>
    <p:sldId id="286" r:id="rId8"/>
    <p:sldId id="285" r:id="rId9"/>
    <p:sldId id="288" r:id="rId10"/>
    <p:sldId id="287" r:id="rId11"/>
    <p:sldId id="282" r:id="rId12"/>
    <p:sldId id="283" r:id="rId1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BCBEC0"/>
    <a:srgbClr val="E6E7E8"/>
    <a:srgbClr val="006325"/>
    <a:srgbClr val="FFD45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1860" y="-378"/>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8AE55A0-88DB-44F8-9E71-882C6BFF5295}" type="datetimeFigureOut">
              <a:rPr lang="en-US" smtClean="0"/>
              <a:t>02/02/2017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68F7C3CB-48A2-4C6E-9D8D-9C534A317DEE}" type="slidenum">
              <a:rPr lang="en-US" smtClean="0"/>
              <a:t>‹#›</a:t>
            </a:fld>
            <a:endParaRPr lang="en-US"/>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smtClean="0">
                <a:solidFill>
                  <a:srgbClr val="0054A4"/>
                </a:solidFill>
              </a:rPr>
              <a:t>Template for pages 1-9</a:t>
            </a:r>
            <a:endParaRPr lang="en-US" dirty="0">
              <a:solidFill>
                <a:srgbClr val="0054A4"/>
              </a:solidFill>
            </a:endParaRP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smtClean="0">
                <a:solidFill>
                  <a:srgbClr val="0054A4"/>
                </a:solidFill>
              </a:rPr>
              <a:t>Template for pages 10 and up</a:t>
            </a:r>
            <a:endParaRPr lang="en-US" dirty="0">
              <a:solidFill>
                <a:srgbClr val="0054A4"/>
              </a:solidFill>
            </a:endParaRP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descr="wc_strat_powerpoint-r1-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tif"/></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6705600" cy="769441"/>
          </a:xfrm>
          <a:prstGeom prst="rect">
            <a:avLst/>
          </a:prstGeom>
          <a:noFill/>
        </p:spPr>
        <p:txBody>
          <a:bodyPr wrap="square" rtlCol="0">
            <a:spAutoFit/>
          </a:bodyPr>
          <a:lstStyle/>
          <a:p>
            <a:r>
              <a:rPr lang="en-US" sz="4400" b="1" dirty="0" smtClean="0">
                <a:solidFill>
                  <a:schemeClr val="bg1"/>
                </a:solidFill>
              </a:rPr>
              <a:t>Variance Case VA16-006</a:t>
            </a:r>
          </a:p>
        </p:txBody>
      </p:sp>
      <p:sp>
        <p:nvSpPr>
          <p:cNvPr id="7" name="TextBox 6"/>
          <p:cNvSpPr txBox="1"/>
          <p:nvPr/>
        </p:nvSpPr>
        <p:spPr>
          <a:xfrm>
            <a:off x="304800" y="965383"/>
            <a:ext cx="3733800" cy="4893647"/>
          </a:xfrm>
          <a:prstGeom prst="rect">
            <a:avLst/>
          </a:prstGeom>
          <a:noFill/>
        </p:spPr>
        <p:txBody>
          <a:bodyPr wrap="square" rtlCol="0">
            <a:spAutoFit/>
          </a:bodyPr>
          <a:lstStyle/>
          <a:p>
            <a:pPr marL="342900" indent="-342900" hangingPunct="0">
              <a:buFont typeface="Arial" panose="020B0604020202020204" pitchFamily="34" charset="0"/>
              <a:buChar char="•"/>
            </a:pPr>
            <a:r>
              <a:rPr lang="en-US" sz="2400" b="1" dirty="0"/>
              <a:t>vary the side yard setback from 8 feet to 5 feet for a first floor addition on the main </a:t>
            </a:r>
            <a:r>
              <a:rPr lang="en-US" sz="2400" b="1" dirty="0" smtClean="0"/>
              <a:t>house</a:t>
            </a:r>
          </a:p>
          <a:p>
            <a:pPr marL="342900" indent="-342900" hangingPunct="0">
              <a:buFont typeface="Arial" panose="020B0604020202020204" pitchFamily="34" charset="0"/>
              <a:buChar char="•"/>
            </a:pPr>
            <a:r>
              <a:rPr lang="en-US" sz="2400" b="1" dirty="0" smtClean="0"/>
              <a:t>expand </a:t>
            </a:r>
            <a:r>
              <a:rPr lang="en-US" sz="2400" b="1" dirty="0"/>
              <a:t>the second floor to be in-line with the existing and proposed </a:t>
            </a:r>
            <a:r>
              <a:rPr lang="en-US" sz="2400" b="1" dirty="0" smtClean="0"/>
              <a:t>additions</a:t>
            </a:r>
          </a:p>
          <a:p>
            <a:pPr marL="342900" indent="-342900" hangingPunct="0">
              <a:buFont typeface="Arial" panose="020B0604020202020204" pitchFamily="34" charset="0"/>
              <a:buChar char="•"/>
            </a:pPr>
            <a:r>
              <a:rPr lang="en-US" sz="2400" b="1" dirty="0" smtClean="0"/>
              <a:t>vary </a:t>
            </a:r>
            <a:r>
              <a:rPr lang="en-US" sz="2400" b="1" dirty="0"/>
              <a:t>the side yard setback from 8 feet to 7 feet for the detached garage.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1584418"/>
            <a:ext cx="4874100" cy="3655575"/>
          </a:xfrm>
          <a:prstGeom prst="rect">
            <a:avLst/>
          </a:prstGeom>
        </p:spPr>
      </p:pic>
    </p:spTree>
    <p:extLst>
      <p:ext uri="{BB962C8B-B14F-4D97-AF65-F5344CB8AC3E}">
        <p14:creationId xmlns:p14="http://schemas.microsoft.com/office/powerpoint/2010/main" val="2735935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772400" cy="792162"/>
          </a:xfrm>
        </p:spPr>
        <p:txBody>
          <a:bodyPr/>
          <a:lstStyle/>
          <a:p>
            <a:r>
              <a:rPr lang="en-US" dirty="0" smtClean="0"/>
              <a:t>Variance Case VA16-006</a:t>
            </a:r>
            <a:endParaRPr lang="en-US" dirty="0"/>
          </a:p>
        </p:txBody>
      </p:sp>
      <p:sp>
        <p:nvSpPr>
          <p:cNvPr id="2" name="Content Placeholder 1"/>
          <p:cNvSpPr>
            <a:spLocks noGrp="1"/>
          </p:cNvSpPr>
          <p:nvPr>
            <p:ph idx="1"/>
          </p:nvPr>
        </p:nvSpPr>
        <p:spPr>
          <a:xfrm>
            <a:off x="381000" y="1059180"/>
            <a:ext cx="4419600" cy="4732020"/>
          </a:xfrm>
        </p:spPr>
        <p:txBody>
          <a:bodyPr/>
          <a:lstStyle/>
          <a:p>
            <a:r>
              <a:rPr lang="en-US" dirty="0" smtClean="0"/>
              <a:t>Lot unusually shaped</a:t>
            </a:r>
          </a:p>
          <a:p>
            <a:r>
              <a:rPr lang="en-US" dirty="0" smtClean="0"/>
              <a:t>Lot unusually narrow</a:t>
            </a:r>
          </a:p>
          <a:p>
            <a:r>
              <a:rPr lang="en-US" dirty="0" smtClean="0"/>
              <a:t>Front yard setbacks on three side of property</a:t>
            </a:r>
          </a:p>
          <a:p>
            <a:r>
              <a:rPr lang="en-US" dirty="0" smtClean="0"/>
              <a:t>Buildable area severely limited by setbacks</a:t>
            </a:r>
          </a:p>
          <a:p>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0660" y="990600"/>
            <a:ext cx="3567113" cy="488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9697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772400" cy="792162"/>
          </a:xfrm>
        </p:spPr>
        <p:txBody>
          <a:bodyPr/>
          <a:lstStyle/>
          <a:p>
            <a:r>
              <a:rPr lang="en-US" dirty="0" smtClean="0"/>
              <a:t>Analysis</a:t>
            </a:r>
            <a:endParaRPr lang="en-US" dirty="0"/>
          </a:p>
        </p:txBody>
      </p:sp>
      <p:sp>
        <p:nvSpPr>
          <p:cNvPr id="10" name="Content Placeholder 9"/>
          <p:cNvSpPr>
            <a:spLocks noGrp="1"/>
          </p:cNvSpPr>
          <p:nvPr>
            <p:ph idx="1"/>
          </p:nvPr>
        </p:nvSpPr>
        <p:spPr>
          <a:xfrm>
            <a:off x="381000" y="1099327"/>
            <a:ext cx="2971800" cy="1981200"/>
          </a:xfrm>
        </p:spPr>
        <p:txBody>
          <a:bodyPr>
            <a:normAutofit fontScale="77500" lnSpcReduction="20000"/>
          </a:bodyPr>
          <a:lstStyle/>
          <a:p>
            <a:pPr marL="0" indent="0">
              <a:buNone/>
            </a:pPr>
            <a:r>
              <a:rPr lang="en-US" dirty="0" smtClean="0"/>
              <a:t>Variance in 1999 reduced </a:t>
            </a:r>
            <a:r>
              <a:rPr lang="en-US" sz="3100" dirty="0" smtClean="0"/>
              <a:t>side</a:t>
            </a:r>
            <a:r>
              <a:rPr lang="en-US" dirty="0" smtClean="0"/>
              <a:t> yard setback to 5 feet so a “standard size bathroom could be added” </a:t>
            </a:r>
          </a:p>
          <a:p>
            <a:endParaRPr lang="en-US" dirty="0" smtClean="0"/>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6176" y="3581400"/>
            <a:ext cx="1657350" cy="2209800"/>
          </a:xfrm>
          <a:prstGeom prst="rect">
            <a:avLst/>
          </a:prstGeom>
        </p:spPr>
      </p:pic>
      <p:pic>
        <p:nvPicPr>
          <p:cNvPr id="7" name="Picture 6"/>
          <p:cNvPicPr/>
          <p:nvPr/>
        </p:nvPicPr>
        <p:blipFill rotWithShape="1">
          <a:blip r:embed="rId3"/>
          <a:srcRect l="16150" t="27018" r="26636" b="35958"/>
          <a:stretch/>
        </p:blipFill>
        <p:spPr bwMode="auto">
          <a:xfrm>
            <a:off x="380999" y="2982932"/>
            <a:ext cx="3186753" cy="2470245"/>
          </a:xfrm>
          <a:prstGeom prst="rect">
            <a:avLst/>
          </a:prstGeom>
          <a:ln>
            <a:noFill/>
          </a:ln>
          <a:extLst>
            <a:ext uri="{53640926-AAD7-44D8-BBD7-CCE9431645EC}">
              <a14:shadowObscured xmlns:a14="http://schemas.microsoft.com/office/drawing/2010/main"/>
            </a:ext>
          </a:extLst>
        </p:spPr>
      </p:pic>
      <p:sp>
        <p:nvSpPr>
          <p:cNvPr id="4" name="Rectangular Callout 3"/>
          <p:cNvSpPr/>
          <p:nvPr/>
        </p:nvSpPr>
        <p:spPr>
          <a:xfrm>
            <a:off x="3429001" y="2181367"/>
            <a:ext cx="1143000" cy="914400"/>
          </a:xfrm>
          <a:prstGeom prst="wedgeRectCallout">
            <a:avLst>
              <a:gd name="adj1" fmla="val -63990"/>
              <a:gd name="adj2" fmla="val 1255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6’-6” x 9” bathroom added in 1999</a:t>
            </a:r>
            <a:endParaRPr lang="en-US" sz="1400" dirty="0"/>
          </a:p>
        </p:txBody>
      </p:sp>
      <p:pic>
        <p:nvPicPr>
          <p:cNvPr id="9" name="Picture 8"/>
          <p:cNvPicPr/>
          <p:nvPr/>
        </p:nvPicPr>
        <p:blipFill rotWithShape="1">
          <a:blip r:embed="rId4">
            <a:extLst>
              <a:ext uri="{28A0092B-C50C-407E-A947-70E740481C1C}">
                <a14:useLocalDpi xmlns:a14="http://schemas.microsoft.com/office/drawing/2010/main" val="0"/>
              </a:ext>
            </a:extLst>
          </a:blip>
          <a:srcRect l="2081" t="54441" r="44522" b="10100"/>
          <a:stretch/>
        </p:blipFill>
        <p:spPr bwMode="auto">
          <a:xfrm>
            <a:off x="5486400" y="2976677"/>
            <a:ext cx="3145790" cy="2461260"/>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4953001" y="1066800"/>
            <a:ext cx="3733800" cy="1938992"/>
          </a:xfrm>
          <a:prstGeom prst="rect">
            <a:avLst/>
          </a:prstGeom>
          <a:noFill/>
        </p:spPr>
        <p:txBody>
          <a:bodyPr wrap="square" rtlCol="0">
            <a:spAutoFit/>
          </a:bodyPr>
          <a:lstStyle/>
          <a:p>
            <a:r>
              <a:rPr lang="en-US" sz="2400" b="1" dirty="0"/>
              <a:t>Proposed addition would </a:t>
            </a:r>
            <a:r>
              <a:rPr lang="en-US" sz="2400" b="1" dirty="0" smtClean="0"/>
              <a:t>replace existing </a:t>
            </a:r>
            <a:r>
              <a:rPr lang="en-US" sz="2400" b="1" dirty="0"/>
              <a:t>small bathroom with a second “standard size bathroom” and enlarge the kitchen </a:t>
            </a:r>
          </a:p>
        </p:txBody>
      </p:sp>
      <p:sp>
        <p:nvSpPr>
          <p:cNvPr id="8" name="TextBox 7"/>
          <p:cNvSpPr txBox="1"/>
          <p:nvPr/>
        </p:nvSpPr>
        <p:spPr>
          <a:xfrm>
            <a:off x="678180" y="5534167"/>
            <a:ext cx="2743201" cy="369332"/>
          </a:xfrm>
          <a:prstGeom prst="rect">
            <a:avLst/>
          </a:prstGeom>
          <a:noFill/>
        </p:spPr>
        <p:txBody>
          <a:bodyPr wrap="square" rtlCol="0">
            <a:spAutoFit/>
          </a:bodyPr>
          <a:lstStyle/>
          <a:p>
            <a:r>
              <a:rPr lang="en-US" dirty="0" smtClean="0"/>
              <a:t>Existing first floor plan</a:t>
            </a:r>
            <a:endParaRPr lang="en-US" dirty="0"/>
          </a:p>
        </p:txBody>
      </p:sp>
      <p:sp>
        <p:nvSpPr>
          <p:cNvPr id="12" name="TextBox 11"/>
          <p:cNvSpPr txBox="1"/>
          <p:nvPr/>
        </p:nvSpPr>
        <p:spPr>
          <a:xfrm>
            <a:off x="5888989" y="5534167"/>
            <a:ext cx="2743201" cy="369332"/>
          </a:xfrm>
          <a:prstGeom prst="rect">
            <a:avLst/>
          </a:prstGeom>
          <a:noFill/>
        </p:spPr>
        <p:txBody>
          <a:bodyPr wrap="square" rtlCol="0">
            <a:spAutoFit/>
          </a:bodyPr>
          <a:lstStyle/>
          <a:p>
            <a:r>
              <a:rPr lang="en-US" dirty="0" smtClean="0"/>
              <a:t>Proposed first floor plan</a:t>
            </a:r>
            <a:endParaRPr lang="en-US" dirty="0"/>
          </a:p>
        </p:txBody>
      </p:sp>
    </p:spTree>
    <p:extLst>
      <p:ext uri="{BB962C8B-B14F-4D97-AF65-F5344CB8AC3E}">
        <p14:creationId xmlns:p14="http://schemas.microsoft.com/office/powerpoint/2010/main" val="2397143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772400" cy="792162"/>
          </a:xfrm>
        </p:spPr>
        <p:txBody>
          <a:bodyPr/>
          <a:lstStyle/>
          <a:p>
            <a:r>
              <a:rPr lang="en-US" dirty="0" smtClean="0"/>
              <a:t>Analysis</a:t>
            </a:r>
            <a:endParaRPr lang="en-US"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Content Placeholder 7"/>
          <p:cNvSpPr>
            <a:spLocks noGrp="1"/>
          </p:cNvSpPr>
          <p:nvPr>
            <p:ph idx="1"/>
          </p:nvPr>
        </p:nvSpPr>
        <p:spPr>
          <a:xfrm>
            <a:off x="762000" y="1143000"/>
            <a:ext cx="7315200" cy="1797526"/>
          </a:xfrm>
        </p:spPr>
        <p:txBody>
          <a:bodyPr/>
          <a:lstStyle/>
          <a:p>
            <a:pPr marL="0" indent="0" algn="ctr">
              <a:buNone/>
            </a:pPr>
            <a:r>
              <a:rPr lang="en-US" dirty="0" smtClean="0"/>
              <a:t>Extend the second floor bedroom to be inline with the first floor bathrooms</a:t>
            </a:r>
            <a:endParaRPr lang="en-US" dirty="0"/>
          </a:p>
        </p:txBody>
      </p:sp>
      <p:pic>
        <p:nvPicPr>
          <p:cNvPr id="11" name="Picture 10"/>
          <p:cNvPicPr/>
          <p:nvPr/>
        </p:nvPicPr>
        <p:blipFill rotWithShape="1">
          <a:blip r:embed="rId2"/>
          <a:srcRect l="44999" t="2266" r="6674"/>
          <a:stretch/>
        </p:blipFill>
        <p:spPr bwMode="auto">
          <a:xfrm>
            <a:off x="640080" y="3016724"/>
            <a:ext cx="3268980" cy="2759710"/>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3" cstate="print">
            <a:extLst>
              <a:ext uri="{28A0092B-C50C-407E-A947-70E740481C1C}">
                <a14:useLocalDpi xmlns:a14="http://schemas.microsoft.com/office/drawing/2010/main" val="0"/>
              </a:ext>
            </a:extLst>
          </a:blip>
          <a:srcRect l="42490" t="38818" r="16451" b="16520"/>
          <a:stretch/>
        </p:blipFill>
        <p:spPr bwMode="auto">
          <a:xfrm rot="16200000">
            <a:off x="5226371" y="2438558"/>
            <a:ext cx="2759710" cy="3885561"/>
          </a:xfrm>
          <a:prstGeom prst="rect">
            <a:avLst/>
          </a:prstGeom>
          <a:ln>
            <a:noFill/>
          </a:ln>
          <a:extLst>
            <a:ext uri="{53640926-AAD7-44D8-BBD7-CCE9431645EC}">
              <a14:shadowObscured xmlns:a14="http://schemas.microsoft.com/office/drawing/2010/main"/>
            </a:ext>
          </a:extLst>
        </p:spPr>
      </p:pic>
      <p:sp>
        <p:nvSpPr>
          <p:cNvPr id="9" name="Rectangle 8"/>
          <p:cNvSpPr/>
          <p:nvPr/>
        </p:nvSpPr>
        <p:spPr>
          <a:xfrm>
            <a:off x="7772400" y="3016724"/>
            <a:ext cx="381000" cy="4884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6094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772400" cy="792162"/>
          </a:xfrm>
        </p:spPr>
        <p:txBody>
          <a:bodyPr/>
          <a:lstStyle/>
          <a:p>
            <a:r>
              <a:rPr lang="en-US" dirty="0" smtClean="0"/>
              <a:t>Analysis</a:t>
            </a:r>
            <a:endParaRPr lang="en-US" dirty="0"/>
          </a:p>
        </p:txBody>
      </p:sp>
      <p:sp>
        <p:nvSpPr>
          <p:cNvPr id="10" name="Content Placeholder 9"/>
          <p:cNvSpPr>
            <a:spLocks noGrp="1"/>
          </p:cNvSpPr>
          <p:nvPr>
            <p:ph idx="1"/>
          </p:nvPr>
        </p:nvSpPr>
        <p:spPr>
          <a:xfrm>
            <a:off x="457200" y="1219201"/>
            <a:ext cx="4038600" cy="4481512"/>
          </a:xfrm>
        </p:spPr>
        <p:txBody>
          <a:bodyPr>
            <a:normAutofit fontScale="70000" lnSpcReduction="20000"/>
          </a:bodyPr>
          <a:lstStyle/>
          <a:p>
            <a:r>
              <a:rPr lang="en-US" dirty="0"/>
              <a:t>Reduce side yard setback from 8 feet to 7 feet for </a:t>
            </a:r>
            <a:r>
              <a:rPr lang="en-US" dirty="0" smtClean="0"/>
              <a:t>garage</a:t>
            </a:r>
          </a:p>
          <a:p>
            <a:pPr marL="0" indent="0">
              <a:buNone/>
            </a:pPr>
            <a:endParaRPr lang="en-US" dirty="0"/>
          </a:p>
          <a:p>
            <a:r>
              <a:rPr lang="en-US" dirty="0" smtClean="0"/>
              <a:t>"</a:t>
            </a:r>
            <a:r>
              <a:rPr lang="en-US" dirty="0"/>
              <a:t>Front yard" means a yard lying between the setback line and the front lot line and </a:t>
            </a:r>
            <a:r>
              <a:rPr lang="en-US" u="sng" dirty="0"/>
              <a:t>extending across the full width of the lot or parcel.</a:t>
            </a:r>
            <a:r>
              <a:rPr lang="en-US" dirty="0"/>
              <a:t> </a:t>
            </a:r>
            <a:endParaRPr lang="en-US" dirty="0" smtClean="0"/>
          </a:p>
          <a:p>
            <a:pPr marL="0" indent="0">
              <a:buNone/>
            </a:pPr>
            <a:endParaRPr lang="en-US" dirty="0" smtClean="0"/>
          </a:p>
          <a:p>
            <a:r>
              <a:rPr lang="en-US" dirty="0" smtClean="0"/>
              <a:t>"</a:t>
            </a:r>
            <a:r>
              <a:rPr lang="en-US" dirty="0"/>
              <a:t>Side yard" means a yard lying between the setback line and the side lot line and </a:t>
            </a:r>
            <a:r>
              <a:rPr lang="en-US" u="sng" dirty="0"/>
              <a:t>extending from the front yard line to the rear yard line</a:t>
            </a:r>
            <a:r>
              <a:rPr lang="en-US" u="sng" dirty="0" smtClean="0"/>
              <a:t>.</a:t>
            </a:r>
          </a:p>
          <a:p>
            <a:pPr marL="0" indent="0">
              <a:buNone/>
            </a:pPr>
            <a:endParaRPr lang="en-US" dirty="0"/>
          </a:p>
          <a:p>
            <a:endParaRPr lang="en-US" dirty="0" smtClean="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600200"/>
            <a:ext cx="3902075" cy="410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77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Substantial Conformance</a:t>
            </a:r>
          </a:p>
          <a:p>
            <a:r>
              <a:rPr lang="en-US" dirty="0" smtClean="0"/>
              <a:t>Hold Harmless </a:t>
            </a:r>
          </a:p>
          <a:p>
            <a:r>
              <a:rPr lang="en-US" dirty="0" smtClean="0">
                <a:solidFill>
                  <a:schemeClr val="tx1">
                    <a:lumMod val="65000"/>
                    <a:lumOff val="35000"/>
                  </a:schemeClr>
                </a:solidFill>
              </a:rPr>
              <a:t>If more than 50% of cabin </a:t>
            </a:r>
            <a:r>
              <a:rPr lang="en-US" smtClean="0">
                <a:solidFill>
                  <a:schemeClr val="tx1">
                    <a:lumMod val="65000"/>
                    <a:lumOff val="35000"/>
                  </a:schemeClr>
                </a:solidFill>
              </a:rPr>
              <a:t>is torn </a:t>
            </a:r>
            <a:r>
              <a:rPr lang="en-US" dirty="0" smtClean="0">
                <a:solidFill>
                  <a:schemeClr val="tx1">
                    <a:lumMod val="65000"/>
                    <a:lumOff val="35000"/>
                  </a:schemeClr>
                </a:solidFill>
              </a:rPr>
              <a:t>down for remodel of cabin then setback reduction granted for storage area under deck is void</a:t>
            </a:r>
          </a:p>
          <a:p>
            <a:r>
              <a:rPr lang="en-US" dirty="0">
                <a:solidFill>
                  <a:schemeClr val="tx1">
                    <a:lumMod val="65000"/>
                    <a:lumOff val="35000"/>
                  </a:schemeClr>
                </a:solidFill>
              </a:rPr>
              <a:t>Deed Restriction</a:t>
            </a:r>
          </a:p>
          <a:p>
            <a:r>
              <a:rPr lang="en-US" dirty="0" smtClean="0">
                <a:solidFill>
                  <a:schemeClr val="tx1">
                    <a:lumMod val="65000"/>
                    <a:lumOff val="35000"/>
                  </a:schemeClr>
                </a:solidFill>
              </a:rPr>
              <a:t>Limit accessory structure foot print</a:t>
            </a:r>
            <a:r>
              <a:rPr lang="en-US" dirty="0" smtClean="0"/>
              <a:t> </a:t>
            </a:r>
            <a:endParaRPr lang="en-US" dirty="0"/>
          </a:p>
        </p:txBody>
      </p:sp>
      <p:sp>
        <p:nvSpPr>
          <p:cNvPr id="3" name="Title 2"/>
          <p:cNvSpPr>
            <a:spLocks noGrp="1"/>
          </p:cNvSpPr>
          <p:nvPr>
            <p:ph type="title"/>
          </p:nvPr>
        </p:nvSpPr>
        <p:spPr>
          <a:xfrm>
            <a:off x="1219200" y="76200"/>
            <a:ext cx="7543800" cy="792162"/>
          </a:xfrm>
        </p:spPr>
        <p:txBody>
          <a:bodyPr/>
          <a:lstStyle/>
          <a:p>
            <a:r>
              <a:rPr lang="en-US" dirty="0" smtClean="0"/>
              <a:t>Conditions of Approval</a:t>
            </a:r>
            <a:endParaRPr lang="en-US" dirty="0"/>
          </a:p>
        </p:txBody>
      </p:sp>
    </p:spTree>
    <p:extLst>
      <p:ext uri="{BB962C8B-B14F-4D97-AF65-F5344CB8AC3E}">
        <p14:creationId xmlns:p14="http://schemas.microsoft.com/office/powerpoint/2010/main" val="218139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514350" indent="-514350">
              <a:buFont typeface="+mj-lt"/>
              <a:buAutoNum type="arabicPeriod"/>
            </a:pPr>
            <a:r>
              <a:rPr lang="en-US" dirty="0"/>
              <a:t>Special circumstances</a:t>
            </a:r>
            <a:br>
              <a:rPr lang="en-US" dirty="0"/>
            </a:br>
            <a:r>
              <a:rPr lang="en-US" dirty="0">
                <a:solidFill>
                  <a:srgbClr val="0054A4"/>
                </a:solidFill>
              </a:rPr>
              <a:t>- </a:t>
            </a:r>
            <a:r>
              <a:rPr lang="en-US" i="1" dirty="0">
                <a:solidFill>
                  <a:srgbClr val="0054A4"/>
                </a:solidFill>
              </a:rPr>
              <a:t>Exceptional lot </a:t>
            </a:r>
            <a:r>
              <a:rPr lang="en-US" i="1" dirty="0" smtClean="0">
                <a:solidFill>
                  <a:srgbClr val="0054A4"/>
                </a:solidFill>
              </a:rPr>
              <a:t>shape, size and slope</a:t>
            </a:r>
            <a:endParaRPr lang="en-US" i="1" dirty="0">
              <a:solidFill>
                <a:srgbClr val="0054A4"/>
              </a:solidFill>
            </a:endParaRPr>
          </a:p>
          <a:p>
            <a:pPr marL="514350" indent="-514350">
              <a:buFont typeface="+mj-lt"/>
              <a:buAutoNum type="arabicPeriod"/>
            </a:pPr>
            <a:r>
              <a:rPr lang="en-US" dirty="0"/>
              <a:t>No detriment</a:t>
            </a:r>
            <a:br>
              <a:rPr lang="en-US" dirty="0"/>
            </a:br>
            <a:r>
              <a:rPr lang="en-US" dirty="0">
                <a:solidFill>
                  <a:srgbClr val="0054A4"/>
                </a:solidFill>
              </a:rPr>
              <a:t>- </a:t>
            </a:r>
            <a:r>
              <a:rPr lang="en-US" i="1" dirty="0">
                <a:solidFill>
                  <a:srgbClr val="0054A4"/>
                </a:solidFill>
              </a:rPr>
              <a:t>Conditions of approval</a:t>
            </a:r>
          </a:p>
          <a:p>
            <a:pPr marL="514350" indent="-514350">
              <a:buFont typeface="+mj-lt"/>
              <a:buAutoNum type="arabicPeriod"/>
            </a:pPr>
            <a:r>
              <a:rPr lang="en-US" dirty="0"/>
              <a:t>No special privileges</a:t>
            </a:r>
            <a:br>
              <a:rPr lang="en-US" dirty="0"/>
            </a:br>
            <a:r>
              <a:rPr lang="en-US" dirty="0">
                <a:solidFill>
                  <a:srgbClr val="0054A4"/>
                </a:solidFill>
              </a:rPr>
              <a:t>- </a:t>
            </a:r>
            <a:r>
              <a:rPr lang="en-US" i="1" dirty="0">
                <a:solidFill>
                  <a:srgbClr val="0054A4"/>
                </a:solidFill>
              </a:rPr>
              <a:t>Adjacent properties have </a:t>
            </a:r>
            <a:r>
              <a:rPr lang="en-US" i="1" dirty="0" smtClean="0">
                <a:solidFill>
                  <a:srgbClr val="0054A4"/>
                </a:solidFill>
              </a:rPr>
              <a:t>been granted similar setback reductions and additional stories on accessory structures</a:t>
            </a:r>
            <a:endParaRPr lang="en-US" i="1" dirty="0">
              <a:solidFill>
                <a:srgbClr val="0054A4"/>
              </a:solidFill>
            </a:endParaRPr>
          </a:p>
          <a:p>
            <a:pPr marL="514350" indent="-514350">
              <a:buFont typeface="+mj-lt"/>
              <a:buAutoNum type="arabicPeriod"/>
              <a:tabLst>
                <a:tab pos="742950" algn="l"/>
              </a:tabLst>
            </a:pPr>
            <a:r>
              <a:rPr lang="en-US" dirty="0"/>
              <a:t>Use authorized</a:t>
            </a:r>
            <a:br>
              <a:rPr lang="en-US" dirty="0"/>
            </a:br>
            <a:r>
              <a:rPr lang="en-US" i="1" dirty="0">
                <a:solidFill>
                  <a:srgbClr val="0054A4"/>
                </a:solidFill>
              </a:rPr>
              <a:t>- </a:t>
            </a:r>
            <a:r>
              <a:rPr lang="en-US" i="1" dirty="0" smtClean="0">
                <a:solidFill>
                  <a:srgbClr val="0054A4"/>
                </a:solidFill>
              </a:rPr>
              <a:t>All </a:t>
            </a:r>
            <a:r>
              <a:rPr lang="en-US" i="1" dirty="0" smtClean="0">
                <a:solidFill>
                  <a:srgbClr val="0054A4"/>
                </a:solidFill>
              </a:rPr>
              <a:t>proposed uses permitted in MDS</a:t>
            </a:r>
            <a:endParaRPr lang="en-US" i="1" dirty="0"/>
          </a:p>
        </p:txBody>
      </p:sp>
      <p:sp>
        <p:nvSpPr>
          <p:cNvPr id="3" name="Title 2"/>
          <p:cNvSpPr>
            <a:spLocks noGrp="1"/>
          </p:cNvSpPr>
          <p:nvPr>
            <p:ph type="title"/>
          </p:nvPr>
        </p:nvSpPr>
        <p:spPr>
          <a:xfrm>
            <a:off x="1219200" y="76200"/>
            <a:ext cx="7391400" cy="792162"/>
          </a:xfrm>
        </p:spPr>
        <p:txBody>
          <a:bodyPr/>
          <a:lstStyle/>
          <a:p>
            <a:r>
              <a:rPr lang="en-US" dirty="0" smtClean="0"/>
              <a:t>Findings</a:t>
            </a:r>
            <a:endParaRPr lang="en-US" dirty="0"/>
          </a:p>
        </p:txBody>
      </p:sp>
    </p:spTree>
    <p:extLst>
      <p:ext uri="{BB962C8B-B14F-4D97-AF65-F5344CB8AC3E}">
        <p14:creationId xmlns:p14="http://schemas.microsoft.com/office/powerpoint/2010/main" val="68005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305800" cy="4572000"/>
          </a:xfrm>
        </p:spPr>
        <p:txBody>
          <a:bodyPr>
            <a:normAutofit fontScale="85000" lnSpcReduction="20000"/>
          </a:bodyPr>
          <a:lstStyle/>
          <a:p>
            <a:pPr marL="0" indent="0">
              <a:buNone/>
            </a:pPr>
            <a:r>
              <a:rPr lang="en-US" dirty="0"/>
              <a:t>I move that, after giving reasoned consideration to the information contained in the staff report and information received during the public hearing, the Washoe County Board of Adjustment approve Variance Case No. </a:t>
            </a:r>
            <a:r>
              <a:rPr lang="en-US" dirty="0" smtClean="0"/>
              <a:t>VA16-006 </a:t>
            </a:r>
            <a:r>
              <a:rPr lang="en-US" dirty="0"/>
              <a:t>for </a:t>
            </a:r>
            <a:r>
              <a:rPr lang="en-US" dirty="0" smtClean="0"/>
              <a:t>Jeff Eget,</a:t>
            </a:r>
            <a:r>
              <a:rPr lang="en-US" dirty="0"/>
              <a:t> to vary the side yard setback from 8 feet to 5 feet for a first floor addition on the main house; to expand the second floor to be in-line with the existing and proposed additions; and to </a:t>
            </a:r>
            <a:r>
              <a:rPr lang="en-US" dirty="0" smtClean="0"/>
              <a:t>reduce </a:t>
            </a:r>
            <a:r>
              <a:rPr lang="en-US" dirty="0"/>
              <a:t>the side yard setback from 8 feet to 7 feet for the detached </a:t>
            </a:r>
            <a:r>
              <a:rPr lang="en-US" dirty="0" smtClean="0"/>
              <a:t>garage, </a:t>
            </a:r>
            <a:r>
              <a:rPr lang="en-US" dirty="0"/>
              <a:t>with the conditions included in Exhibit A to the staff report for this matter, having made all four required findings in accordance with Washoe County Code Section 110.804.25.</a:t>
            </a:r>
          </a:p>
          <a:p>
            <a:endParaRPr lang="en-US" dirty="0"/>
          </a:p>
        </p:txBody>
      </p:sp>
      <p:sp>
        <p:nvSpPr>
          <p:cNvPr id="3" name="Title 2"/>
          <p:cNvSpPr>
            <a:spLocks noGrp="1"/>
          </p:cNvSpPr>
          <p:nvPr>
            <p:ph type="title"/>
          </p:nvPr>
        </p:nvSpPr>
        <p:spPr>
          <a:xfrm>
            <a:off x="1219200" y="76200"/>
            <a:ext cx="7391400" cy="792162"/>
          </a:xfrm>
        </p:spPr>
        <p:txBody>
          <a:bodyPr/>
          <a:lstStyle/>
          <a:p>
            <a:r>
              <a:rPr lang="en-US" dirty="0" smtClean="0"/>
              <a:t>Motion</a:t>
            </a:r>
            <a:endParaRPr lang="en-US" dirty="0"/>
          </a:p>
        </p:txBody>
      </p:sp>
    </p:spTree>
    <p:extLst>
      <p:ext uri="{BB962C8B-B14F-4D97-AF65-F5344CB8AC3E}">
        <p14:creationId xmlns:p14="http://schemas.microsoft.com/office/powerpoint/2010/main" val="3006384085"/>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Props1.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3.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4.xml><?xml version="1.0" encoding="utf-8"?>
<ds:datastoreItem xmlns:ds="http://schemas.openxmlformats.org/officeDocument/2006/customXml" ds:itemID="{2200D7ED-6620-45A0-9F13-862FEFE886A3}">
  <ds:schemaRefs>
    <ds:schemaRef ds:uri="http://schemas.microsoft.com/office/2006/documentManagement/types"/>
    <ds:schemaRef ds:uri="http://www.w3.org/XML/1998/namespace"/>
    <ds:schemaRef ds:uri="http://purl.org/dc/terms/"/>
    <ds:schemaRef ds:uri="http://schemas.microsoft.com/office/2006/metadata/properties"/>
    <ds:schemaRef ds:uri="http://purl.org/dc/elements/1.1/"/>
    <ds:schemaRef ds:uri="http://schemas.microsoft.com/sharepoint/v3"/>
    <ds:schemaRef ds:uri="a94d8b85-37e1-4d17-8d55-8b7d207932bb"/>
    <ds:schemaRef ds:uri="http://schemas.openxmlformats.org/package/2006/metadata/core-properties"/>
    <ds:schemaRef ds:uri="http://schemas.microsoft.com/office/infopath/2007/PartnerControls"/>
    <ds:schemaRef ds:uri="http://schemas.microsoft.com/sharepoint/v3/fields"/>
    <ds:schemaRef ds:uri="CEA9126C-A9B1-4F4A-855C-DD0F845697D2"/>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1756</TotalTime>
  <Words>388</Words>
  <Application>Microsoft Office PowerPoint</Application>
  <PresentationFormat>On-screen Show (4:3)</PresentationFormat>
  <Paragraphs>36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PowerPoint_Template_2015</vt:lpstr>
      <vt:lpstr>PowerPoint Presentation</vt:lpstr>
      <vt:lpstr>Variance Case VA16-006</vt:lpstr>
      <vt:lpstr>Analysis</vt:lpstr>
      <vt:lpstr>Analysis</vt:lpstr>
      <vt:lpstr>Analysis</vt:lpstr>
      <vt:lpstr>Conditions of Approval</vt:lpstr>
      <vt:lpstr>Findings</vt:lpstr>
      <vt:lpstr>Motion</vt:lpstr>
    </vt:vector>
  </TitlesOfParts>
  <Company>Washoe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donna fagan</cp:lastModifiedBy>
  <cp:revision>41</cp:revision>
  <cp:lastPrinted>2014-10-07T22:54:33Z</cp:lastPrinted>
  <dcterms:created xsi:type="dcterms:W3CDTF">2015-09-25T21:46:02Z</dcterms:created>
  <dcterms:modified xsi:type="dcterms:W3CDTF">2017-02-02T19:37:11Z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